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28"/>
  </p:notesMasterIdLst>
  <p:handoutMasterIdLst>
    <p:handoutMasterId r:id="rId29"/>
  </p:handoutMasterIdLst>
  <p:sldIdLst>
    <p:sldId id="317" r:id="rId2"/>
    <p:sldId id="307" r:id="rId3"/>
    <p:sldId id="333" r:id="rId4"/>
    <p:sldId id="257" r:id="rId5"/>
    <p:sldId id="328" r:id="rId6"/>
    <p:sldId id="308" r:id="rId7"/>
    <p:sldId id="329" r:id="rId8"/>
    <p:sldId id="321" r:id="rId9"/>
    <p:sldId id="311" r:id="rId10"/>
    <p:sldId id="312" r:id="rId11"/>
    <p:sldId id="325" r:id="rId12"/>
    <p:sldId id="326" r:id="rId13"/>
    <p:sldId id="327" r:id="rId14"/>
    <p:sldId id="315" r:id="rId15"/>
    <p:sldId id="316" r:id="rId16"/>
    <p:sldId id="302" r:id="rId17"/>
    <p:sldId id="304" r:id="rId18"/>
    <p:sldId id="298" r:id="rId19"/>
    <p:sldId id="305" r:id="rId20"/>
    <p:sldId id="306" r:id="rId21"/>
    <p:sldId id="318" r:id="rId22"/>
    <p:sldId id="313" r:id="rId23"/>
    <p:sldId id="330" r:id="rId24"/>
    <p:sldId id="322" r:id="rId25"/>
    <p:sldId id="331" r:id="rId26"/>
    <p:sldId id="332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A"/>
    <a:srgbClr val="3BB99F"/>
    <a:srgbClr val="FCB31C"/>
    <a:srgbClr val="A72F8C"/>
    <a:srgbClr val="FFCC00"/>
    <a:srgbClr val="00CC99"/>
    <a:srgbClr val="000000"/>
    <a:srgbClr val="6C6C6C"/>
    <a:srgbClr val="C1C1C1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0" autoAdjust="0"/>
    <p:restoredTop sz="92705" autoAdjust="0"/>
  </p:normalViewPr>
  <p:slideViewPr>
    <p:cSldViewPr snapToGrid="0" snapToObjects="1">
      <p:cViewPr>
        <p:scale>
          <a:sx n="80" d="100"/>
          <a:sy n="80" d="100"/>
        </p:scale>
        <p:origin x="-1992" y="-1040"/>
      </p:cViewPr>
      <p:guideLst>
        <p:guide orient="horz" pos="2413"/>
        <p:guide orient="horz" pos="2266"/>
        <p:guide orient="horz" pos="689"/>
        <p:guide orient="horz" pos="1867"/>
        <p:guide orient="horz" pos="295"/>
        <p:guide pos="5243"/>
        <p:guide pos="4951"/>
        <p:guide pos="496"/>
        <p:guide pos="3370"/>
        <p:guide pos="516"/>
        <p:guide pos="2935"/>
      </p:guideLst>
    </p:cSldViewPr>
  </p:slideViewPr>
  <p:outlineViewPr>
    <p:cViewPr>
      <p:scale>
        <a:sx n="33" d="100"/>
        <a:sy n="33" d="100"/>
      </p:scale>
      <p:origin x="0" y="4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73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45CE-9241-6A4A-A972-911E49C6004D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5711C-75EC-BC42-95EE-99B984418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593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nton RP Pro Medium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nton RP Pro Medium" pitchFamily="34" charset="0"/>
              </a:defRPr>
            </a:lvl1pPr>
          </a:lstStyle>
          <a:p>
            <a:fld id="{95F37676-BCFD-F940-A1FE-F33F749C5554}" type="datetimeFigureOut">
              <a:rPr lang="en-US" smtClean="0"/>
              <a:pPr/>
              <a:t>10/16/14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nton RP Pro Medium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nton RP Pro Medium" pitchFamily="34" charset="0"/>
              </a:defRPr>
            </a:lvl1pPr>
          </a:lstStyle>
          <a:p>
            <a:fld id="{4D138F6E-3509-8243-9379-F378DD8C1C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022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Prenton RP Pro Medium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Prenton RP Pro Medium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Prenton RP Pro Medium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Prenton RP Pro Medium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Prenton RP Pro Medium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51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have created a definitive</a:t>
            </a:r>
            <a:r>
              <a:rPr lang="en-US" baseline="0" dirty="0" smtClean="0"/>
              <a:t> place in the market based on our robust content offer and the data attached to each piece of content. This takes it a step further, helping marketers tie each story to their business objectives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1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5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In under 5 seconds…</a:t>
            </a:r>
          </a:p>
          <a:p>
            <a:pPr marL="0">
              <a:lnSpc>
                <a:spcPct val="80000"/>
              </a:lnSpc>
            </a:pPr>
            <a:endParaRPr lang="en-US" sz="1200" dirty="0" smtClean="0">
              <a:solidFill>
                <a:srgbClr val="000000"/>
              </a:solidFill>
              <a:latin typeface="Prenton RP Pro Bold"/>
              <a:cs typeface="Prenton RP Pro Bold"/>
            </a:endParaRPr>
          </a:p>
          <a:p>
            <a:pPr marL="0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What if Nike could surface content that made their audience feel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01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In under 5 seconds…</a:t>
            </a:r>
          </a:p>
          <a:p>
            <a:pPr marL="0">
              <a:lnSpc>
                <a:spcPct val="80000"/>
              </a:lnSpc>
            </a:pPr>
            <a:endParaRPr lang="en-US" sz="1200" dirty="0" smtClean="0">
              <a:solidFill>
                <a:srgbClr val="000000"/>
              </a:solidFill>
              <a:latin typeface="Prenton RP Pro Bold"/>
              <a:cs typeface="Prenton RP Pro Bold"/>
            </a:endParaRPr>
          </a:p>
          <a:p>
            <a:pPr marL="0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What if Nike could surface content that made their audience feel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In under 5 seconds…</a:t>
            </a:r>
          </a:p>
          <a:p>
            <a:pPr marL="0">
              <a:lnSpc>
                <a:spcPct val="80000"/>
              </a:lnSpc>
            </a:pPr>
            <a:endParaRPr lang="en-US" sz="1200" dirty="0" smtClean="0">
              <a:solidFill>
                <a:srgbClr val="000000"/>
              </a:solidFill>
              <a:latin typeface="Prenton RP Pro Bold"/>
              <a:cs typeface="Prenton RP Pro Bold"/>
            </a:endParaRPr>
          </a:p>
          <a:p>
            <a:pPr marL="0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What if Visa could surface content that made their audience feel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9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In under 5 seconds…</a:t>
            </a:r>
          </a:p>
          <a:p>
            <a:pPr marL="0">
              <a:lnSpc>
                <a:spcPct val="80000"/>
              </a:lnSpc>
            </a:pPr>
            <a:endParaRPr lang="en-US" sz="1200" dirty="0" smtClean="0">
              <a:solidFill>
                <a:srgbClr val="000000"/>
              </a:solidFill>
              <a:latin typeface="Prenton RP Pro Bold"/>
              <a:cs typeface="Prenton RP Pro Bold"/>
            </a:endParaRPr>
          </a:p>
          <a:p>
            <a:pPr marL="0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What if BP could surface content that made their audience feel a sense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2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have created a definitive</a:t>
            </a:r>
            <a:r>
              <a:rPr lang="en-US" baseline="0" dirty="0" smtClean="0"/>
              <a:t> place in the market based on our robust content offer and the data attached to each piece of content. This takes it a step further, helping marketers tie each story to their business objectives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19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main 3 goals of content marketing can be better achieved through evoking emotions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1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have created a definitive</a:t>
            </a:r>
            <a:r>
              <a:rPr lang="en-US" baseline="0" dirty="0" smtClean="0"/>
              <a:t> place in the market based on our robust content offer and the data attached to each piece of content. This takes it a step further, helping marketers tie each story to their business objectives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38F6E-3509-8243-9379-F378DD8C1C9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1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722800"/>
            <a:ext cx="8732121" cy="1697901"/>
          </a:xfrm>
          <a:prstGeom prst="rect">
            <a:avLst/>
          </a:prstGeom>
          <a:noFill/>
          <a:ln>
            <a:noFill/>
          </a:ln>
        </p:spPr>
        <p:txBody>
          <a:bodyPr wrap="square" lIns="0" tIns="502920" bIns="228600" anchor="ctr">
            <a:spAutoFit/>
          </a:bodyPr>
          <a:lstStyle>
            <a:lvl1pPr marL="400050" indent="0" defTabSz="400050">
              <a:lnSpc>
                <a:spcPct val="65000"/>
              </a:lnSpc>
              <a:spcBef>
                <a:spcPts val="0"/>
              </a:spcBef>
              <a:buNone/>
              <a:defRPr lang="en-US" sz="8800" b="0" kern="6000" spc="-300" baseline="0" dirty="0" smtClean="0">
                <a:solidFill>
                  <a:schemeClr val="bg1"/>
                </a:solidFill>
                <a:latin typeface="Prenton RP Pro Medium" pitchFamily="34" charset="0"/>
                <a:ea typeface="DIN Next Rounded LT Pro Light" charset="0"/>
                <a:cs typeface="Arial"/>
              </a:defRPr>
            </a:lvl1pPr>
            <a:lvl2pPr>
              <a:defRPr lang="en-US" sz="11500" b="1" kern="6000" spc="-800" baseline="0" dirty="0" smtClean="0">
                <a:solidFill>
                  <a:schemeClr val="tx1"/>
                </a:solidFill>
                <a:latin typeface="Arial"/>
                <a:ea typeface="DIN Next Rounded LT Pro Light" charset="0"/>
                <a:cs typeface="Arial"/>
              </a:defRPr>
            </a:lvl2pPr>
            <a:lvl3pPr>
              <a:defRPr lang="en-US" sz="11500" b="1" kern="6000" spc="-800" baseline="0" dirty="0" smtClean="0">
                <a:solidFill>
                  <a:schemeClr val="tx1"/>
                </a:solidFill>
                <a:latin typeface="Arial"/>
                <a:ea typeface="DIN Next Rounded LT Pro Light" charset="0"/>
                <a:cs typeface="Arial"/>
              </a:defRPr>
            </a:lvl3pPr>
            <a:lvl4pPr>
              <a:defRPr lang="en-US" sz="11500" b="1" kern="6000" spc="-800" baseline="0" dirty="0" smtClean="0">
                <a:solidFill>
                  <a:schemeClr val="tx1"/>
                </a:solidFill>
                <a:latin typeface="Arial"/>
                <a:ea typeface="DIN Next Rounded LT Pro Light" charset="0"/>
                <a:cs typeface="Arial"/>
              </a:defRPr>
            </a:lvl4pPr>
            <a:lvl5pPr>
              <a:defRPr lang="en-US" sz="11500" b="1" kern="6000" spc="-800" baseline="0" dirty="0" smtClean="0">
                <a:solidFill>
                  <a:schemeClr val="tx1"/>
                </a:solidFill>
                <a:latin typeface="Arial"/>
                <a:ea typeface="DIN Next Rounded LT Pro Light" charset="0"/>
                <a:cs typeface="Arial"/>
              </a:defRPr>
            </a:lvl5pPr>
          </a:lstStyle>
          <a:p>
            <a:pPr lvl="0"/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3420" y="4831927"/>
            <a:ext cx="3229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smtClean="0">
                <a:solidFill>
                  <a:srgbClr val="6C6C6C"/>
                </a:solidFill>
              </a:defRPr>
            </a:lvl1pPr>
          </a:lstStyle>
          <a:p>
            <a:fld id="{546CD2E5-F14D-4AB4-AABF-F1EC59ABA4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5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1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-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6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850" y="4819339"/>
            <a:ext cx="3229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smtClean="0">
                <a:solidFill>
                  <a:srgbClr val="6C6C6C"/>
                </a:solidFill>
                <a:latin typeface="Prenton RP Pro Medium" pitchFamily="34" charset="0"/>
              </a:defRPr>
            </a:lvl1pPr>
          </a:lstStyle>
          <a:p>
            <a:fld id="{546CD2E5-F14D-4AB4-AABF-F1EC59ABA4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6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77" r:id="rId2"/>
    <p:sldLayoutId id="2147483885" r:id="rId3"/>
    <p:sldLayoutId id="2147483886" r:id="rId4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300" spc="-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12131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65" y="1974688"/>
            <a:ext cx="2346960" cy="9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37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rio-gotze-goal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38" b="3787"/>
          <a:stretch/>
        </p:blipFill>
        <p:spPr>
          <a:xfrm>
            <a:off x="0" y="0"/>
            <a:ext cx="9155444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0334" y="776238"/>
            <a:ext cx="8280859" cy="347531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tIns="0" rIns="0" bIns="0">
            <a:normAutofit/>
          </a:bodyPr>
          <a:lstStyle/>
          <a:p>
            <a:pPr marL="0" algn="ctr">
              <a:lnSpc>
                <a:spcPct val="80000"/>
              </a:lnSpc>
            </a:pPr>
            <a:r>
              <a:rPr lang="en-US" sz="4000" dirty="0" smtClean="0">
                <a:latin typeface="Prenton RP Pro Bold"/>
                <a:cs typeface="Prenton RP Pro Bold"/>
              </a:rPr>
              <a:t>Passion</a:t>
            </a:r>
            <a:endParaRPr lang="en-US" sz="4000" dirty="0">
              <a:latin typeface="Prenton RP Pro Bold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332712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58-3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68" b="6027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0334" y="776238"/>
            <a:ext cx="8280859" cy="347531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tIns="0" rIns="0" bIns="0">
            <a:normAutofit/>
          </a:bodyPr>
          <a:lstStyle/>
          <a:p>
            <a:pPr marL="0" algn="ctr">
              <a:lnSpc>
                <a:spcPct val="80000"/>
              </a:lnSpc>
            </a:pPr>
            <a:r>
              <a:rPr lang="en-US" sz="4000" dirty="0" smtClean="0">
                <a:latin typeface="Prenton RP Pro Bold"/>
                <a:cs typeface="Prenton RP Pro Bold"/>
              </a:rPr>
              <a:t>Comfort</a:t>
            </a:r>
            <a:endParaRPr lang="en-US" sz="4000" dirty="0">
              <a:latin typeface="Prenton RP Pro Bold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865614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061" y="776238"/>
            <a:ext cx="8280859" cy="347531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tIns="0" rIns="0" bIns="0">
            <a:normAutofit/>
          </a:bodyPr>
          <a:lstStyle/>
          <a:p>
            <a:pPr marL="0" algn="ctr">
              <a:lnSpc>
                <a:spcPct val="8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Trust</a:t>
            </a:r>
            <a:endParaRPr lang="en-US" sz="4000" dirty="0">
              <a:solidFill>
                <a:srgbClr val="000000"/>
              </a:solidFill>
              <a:latin typeface="Prenton RP Pro Bold"/>
              <a:cs typeface="Prenton RP Pro Bold"/>
            </a:endParaRPr>
          </a:p>
        </p:txBody>
      </p:sp>
      <p:pic>
        <p:nvPicPr>
          <p:cNvPr id="4" name="Picture 3" descr="LJ_HealdsburgWedding_1_Portraits-191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230334" y="776238"/>
            <a:ext cx="8280859" cy="347531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anchor="ctr">
            <a:normAutofit/>
          </a:bodyPr>
          <a:lstStyle>
            <a:lvl1pPr marL="400050" indent="0" algn="l" defTabSz="400050" rtl="0" eaLnBrk="1" latinLnBrk="0" hangingPunct="1">
              <a:lnSpc>
                <a:spcPct val="65000"/>
              </a:lnSpc>
              <a:spcBef>
                <a:spcPts val="0"/>
              </a:spcBef>
              <a:buFont typeface="Arial"/>
              <a:buNone/>
              <a:defRPr lang="en-US" sz="8800" b="0" kern="6000" spc="-300" baseline="0" dirty="0" smtClean="0">
                <a:solidFill>
                  <a:schemeClr val="bg1"/>
                </a:solidFill>
                <a:latin typeface="Prenton RP Pro Medium" pitchFamily="34" charset="0"/>
                <a:ea typeface="DIN Next Rounded LT Pro Light" charset="0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1500" b="1" kern="6000" spc="-800" baseline="0" dirty="0" smtClean="0">
                <a:solidFill>
                  <a:schemeClr val="tx1"/>
                </a:solidFill>
                <a:latin typeface="Arial"/>
                <a:ea typeface="DIN Next Rounded LT Pro Light" charset="0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11500" b="1" kern="6000" spc="-800" baseline="0" dirty="0" smtClean="0">
                <a:solidFill>
                  <a:schemeClr val="tx1"/>
                </a:solidFill>
                <a:latin typeface="Arial"/>
                <a:ea typeface="DIN Next Rounded LT Pro Light" charset="0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1500" b="1" kern="6000" spc="-800" baseline="0" dirty="0" smtClean="0">
                <a:solidFill>
                  <a:schemeClr val="tx1"/>
                </a:solidFill>
                <a:latin typeface="Arial"/>
                <a:ea typeface="DIN Next Rounded LT Pro Light" charset="0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1500" b="1" kern="6000" spc="-800" baseline="0" dirty="0" smtClean="0">
                <a:solidFill>
                  <a:schemeClr val="tx1"/>
                </a:solidFill>
                <a:latin typeface="Arial"/>
                <a:ea typeface="DIN Next Rounded LT Pro Light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lnSpc>
                <a:spcPct val="80000"/>
              </a:lnSpc>
            </a:pPr>
            <a:r>
              <a:rPr lang="en-US" sz="4000" dirty="0" smtClean="0">
                <a:latin typeface="Prenton RP Pro Bold"/>
                <a:cs typeface="Prenton RP Pro Bold"/>
              </a:rPr>
              <a:t>Trust</a:t>
            </a:r>
            <a:endParaRPr lang="en-US" sz="4000" dirty="0">
              <a:latin typeface="Prenton RP Pro Bold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865614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8150" y="776238"/>
            <a:ext cx="8280859" cy="347531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tIns="0" rIns="0" bIns="0">
            <a:normAutofit/>
          </a:bodyPr>
          <a:lstStyle/>
          <a:p>
            <a:pPr marL="0" algn="ctr">
              <a:lnSpc>
                <a:spcPct val="8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Integrity </a:t>
            </a:r>
            <a:endParaRPr lang="en-US" sz="4000" dirty="0">
              <a:solidFill>
                <a:srgbClr val="000000"/>
              </a:solidFill>
              <a:latin typeface="Prenton RP Pro Bold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865614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19150" y="776238"/>
            <a:ext cx="8280859" cy="347531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tIns="0" rIns="0" bIns="0">
            <a:normAutofit/>
          </a:bodyPr>
          <a:lstStyle/>
          <a:p>
            <a:pPr marL="0">
              <a:lnSpc>
                <a:spcPct val="8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Introducing…</a:t>
            </a:r>
            <a:endParaRPr lang="en-US" sz="4000" dirty="0">
              <a:solidFill>
                <a:srgbClr val="000000"/>
              </a:solidFill>
              <a:latin typeface="Prenton RP Pro Bold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316226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75" y="2228850"/>
            <a:ext cx="1834400" cy="685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0182" y="4514211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roxima Nova Bold"/>
                <a:cs typeface="Proxima Nova Bold"/>
              </a:rPr>
              <a:t>Team Awesome (AKA Finger Snap Clap)</a:t>
            </a:r>
            <a:endParaRPr lang="en-US" dirty="0">
              <a:solidFill>
                <a:schemeClr val="bg1"/>
              </a:solidFill>
              <a:latin typeface="Proxima Nova Bold"/>
              <a:cs typeface="Proxima Nova Bold"/>
            </a:endParaRPr>
          </a:p>
        </p:txBody>
      </p:sp>
      <p:pic>
        <p:nvPicPr>
          <p:cNvPr id="3" name="Picture 2" descr="Screenshot 2014-10-16 16.49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" b="2447"/>
          <a:stretch/>
        </p:blipFill>
        <p:spPr>
          <a:xfrm>
            <a:off x="0" y="1"/>
            <a:ext cx="91506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8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3740725" y="1707122"/>
            <a:ext cx="1662549" cy="16625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b="1" spc="-150" dirty="0">
              <a:solidFill>
                <a:schemeClr val="tx1"/>
              </a:solidFill>
              <a:latin typeface="Prenton RP Pro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0228" y="2266559"/>
            <a:ext cx="172354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sz="2400" b="1" spc="-150" dirty="0" smtClean="0">
                <a:solidFill>
                  <a:schemeClr val="accent2"/>
                </a:solidFill>
                <a:latin typeface="+mj-lt"/>
                <a:cs typeface="Arial"/>
              </a:rPr>
              <a:t>For example</a:t>
            </a:r>
            <a:endParaRPr lang="en-US" sz="2400" b="1" spc="-150" dirty="0">
              <a:solidFill>
                <a:schemeClr val="accent2"/>
              </a:solidFill>
              <a:latin typeface="+mj-lt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43517" y="2266559"/>
            <a:ext cx="205697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sz="2400" b="1" spc="-150" dirty="0" smtClean="0">
                <a:solidFill>
                  <a:srgbClr val="FFFFFF"/>
                </a:solidFill>
                <a:latin typeface="+mj-lt"/>
                <a:cs typeface="Arial"/>
              </a:rPr>
              <a:t>Brands we love</a:t>
            </a:r>
            <a:endParaRPr lang="en-US" sz="2400" b="1" spc="-15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8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028700"/>
            <a:ext cx="9144000" cy="308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056" r="13472"/>
          <a:stretch/>
        </p:blipFill>
        <p:spPr>
          <a:xfrm>
            <a:off x="5713928" y="0"/>
            <a:ext cx="3430072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273" y="555632"/>
            <a:ext cx="5263655" cy="633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800" dirty="0" smtClean="0">
                <a:latin typeface="Prenton RP Pro Bold"/>
                <a:cs typeface="Prenton RP Pro Bold"/>
              </a:rPr>
              <a:t>Nike</a:t>
            </a:r>
            <a:endParaRPr lang="en-US" sz="4600" dirty="0">
              <a:latin typeface="Lexia Light"/>
              <a:cs typeface="Lexi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0273" y="128708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Proxima Nova Light"/>
                <a:cs typeface="Proxima Nova Light"/>
              </a:rPr>
              <a:t>Transforming Nike’s brand purpose into a daily content strategy.</a:t>
            </a:r>
            <a:endParaRPr lang="en-US" dirty="0" smtClean="0">
              <a:solidFill>
                <a:srgbClr val="000000"/>
              </a:solidFill>
              <a:latin typeface="Proxima Nova Light"/>
              <a:cs typeface="Proxima Nova Light"/>
            </a:endParaRPr>
          </a:p>
          <a:p>
            <a:endParaRPr lang="en-US" dirty="0" smtClean="0">
              <a:solidFill>
                <a:srgbClr val="000000"/>
              </a:solidFill>
              <a:latin typeface="Proxima Nova Light"/>
              <a:cs typeface="Proxima Nova Ligh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Maybe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Even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Include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Some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Bullet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Points </a:t>
            </a:r>
            <a:endParaRPr lang="en-US" dirty="0">
              <a:solidFill>
                <a:srgbClr val="000000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1152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17870" y="2266559"/>
            <a:ext cx="210826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sz="2400" b="1" spc="-150" dirty="0" smtClean="0">
                <a:solidFill>
                  <a:srgbClr val="FFFFFF"/>
                </a:solidFill>
                <a:latin typeface="+mj-lt"/>
                <a:cs typeface="Arial"/>
              </a:rPr>
              <a:t>Brands we hate</a:t>
            </a:r>
            <a:endParaRPr lang="en-US" sz="2400" b="1" spc="-15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7909" y="767926"/>
            <a:ext cx="58650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Prenton RP Pro Bold"/>
                <a:cs typeface="Prenton RP Pro Bold"/>
              </a:rPr>
              <a:t>Emotions push us to action. </a:t>
            </a:r>
            <a:endParaRPr lang="en-US" sz="4800" dirty="0">
              <a:solidFill>
                <a:schemeClr val="bg1"/>
              </a:solidFill>
              <a:latin typeface="Prenton RP Pro Bold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37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8991" y="2266559"/>
            <a:ext cx="518603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sz="2400" b="1" spc="-150" dirty="0" smtClean="0">
                <a:solidFill>
                  <a:srgbClr val="FFFFFF"/>
                </a:solidFill>
                <a:latin typeface="+mj-lt"/>
                <a:cs typeface="Arial"/>
              </a:rPr>
              <a:t>Video of John </a:t>
            </a:r>
            <a:r>
              <a:rPr lang="en-US" sz="2400" b="1" spc="-150" dirty="0" err="1" smtClean="0">
                <a:solidFill>
                  <a:srgbClr val="FFFFFF"/>
                </a:solidFill>
                <a:latin typeface="+mj-lt"/>
                <a:cs typeface="Arial"/>
              </a:rPr>
              <a:t>Mulaney</a:t>
            </a:r>
            <a:r>
              <a:rPr lang="en-US" sz="2400" b="1" spc="-150" dirty="0" smtClean="0">
                <a:solidFill>
                  <a:srgbClr val="FFFFFF"/>
                </a:solidFill>
                <a:latin typeface="+mj-lt"/>
                <a:cs typeface="Arial"/>
              </a:rPr>
              <a:t> Delta Airlines talk</a:t>
            </a:r>
            <a:endParaRPr lang="en-US" sz="2400" b="1" spc="-15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4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028700"/>
            <a:ext cx="9144000" cy="308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056" r="13472"/>
          <a:stretch/>
        </p:blipFill>
        <p:spPr>
          <a:xfrm>
            <a:off x="5713928" y="0"/>
            <a:ext cx="3430072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273" y="555632"/>
            <a:ext cx="5263655" cy="633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800" dirty="0" smtClean="0">
                <a:latin typeface="Prenton RP Pro Bold"/>
                <a:cs typeface="Prenton RP Pro Bold"/>
              </a:rPr>
              <a:t>Delta</a:t>
            </a:r>
            <a:endParaRPr lang="en-US" sz="4600" dirty="0">
              <a:latin typeface="Lexia Light"/>
              <a:cs typeface="Lexi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0273" y="128708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Proxima Nova Light"/>
                <a:cs typeface="Proxima Nova Light"/>
              </a:rPr>
              <a:t>Re-build Delta’s brand affinity through emotional content. </a:t>
            </a:r>
            <a:endParaRPr lang="en-US" dirty="0" smtClean="0">
              <a:solidFill>
                <a:srgbClr val="000000"/>
              </a:solidFill>
              <a:latin typeface="Proxima Nova Light"/>
              <a:cs typeface="Proxima Nova Light"/>
            </a:endParaRPr>
          </a:p>
          <a:p>
            <a:endParaRPr lang="en-US" dirty="0" smtClean="0">
              <a:solidFill>
                <a:srgbClr val="000000"/>
              </a:solidFill>
              <a:latin typeface="Proxima Nova Light"/>
              <a:cs typeface="Proxima Nova Ligh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Maybe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Even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Include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Some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Bullet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Proxima Nova Light"/>
                <a:cs typeface="Proxima Nova Light"/>
              </a:rPr>
              <a:t>Points </a:t>
            </a:r>
            <a:endParaRPr lang="en-US" dirty="0">
              <a:solidFill>
                <a:srgbClr val="000000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567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12665" y="2266559"/>
            <a:ext cx="531868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sz="2400" dirty="0" smtClean="0">
                <a:solidFill>
                  <a:srgbClr val="FFFFFF"/>
                </a:solidFill>
                <a:latin typeface="Prenton RP Pro Bold"/>
                <a:cs typeface="Prenton RP Pro Bold"/>
              </a:rPr>
              <a:t>So, why does </a:t>
            </a:r>
            <a:r>
              <a:rPr lang="en-US" sz="2400" dirty="0" err="1" smtClean="0">
                <a:solidFill>
                  <a:srgbClr val="FFFFFF"/>
                </a:solidFill>
                <a:latin typeface="Prenton RP Pro Bold"/>
                <a:cs typeface="Prenton RP Pro Bold"/>
              </a:rPr>
              <a:t>NewsCred</a:t>
            </a:r>
            <a:r>
              <a:rPr lang="en-US" sz="2400" dirty="0" smtClean="0">
                <a:solidFill>
                  <a:srgbClr val="FFFFFF"/>
                </a:solidFill>
                <a:latin typeface="Prenton RP Pro Bold"/>
                <a:cs typeface="Prenton RP Pro Bold"/>
              </a:rPr>
              <a:t> need this?</a:t>
            </a:r>
            <a:endParaRPr lang="en-US" sz="2400" dirty="0">
              <a:solidFill>
                <a:srgbClr val="FFFFFF"/>
              </a:solidFill>
              <a:latin typeface="Prenton RP Pro Bold"/>
              <a:cs typeface="Prenton RP Pro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1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/>
          <a:stretch/>
        </p:blipFill>
        <p:spPr>
          <a:xfrm>
            <a:off x="0" y="1"/>
            <a:ext cx="9190807" cy="5143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625" y="290863"/>
            <a:ext cx="6111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Content recommendations that go beyond a topic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/>
          <a:stretch/>
        </p:blipFill>
        <p:spPr>
          <a:xfrm>
            <a:off x="0" y="1"/>
            <a:ext cx="9190807" cy="5143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625" y="290863"/>
            <a:ext cx="611187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Reach </a:t>
            </a:r>
          </a:p>
          <a:p>
            <a:r>
              <a:rPr lang="en-US" sz="1600" b="1" dirty="0">
                <a:solidFill>
                  <a:srgbClr val="FFFFFF"/>
                </a:solidFill>
              </a:rPr>
              <a:t>T</a:t>
            </a:r>
            <a:r>
              <a:rPr lang="en-US" sz="1600" b="1" dirty="0" smtClean="0">
                <a:solidFill>
                  <a:srgbClr val="FFFFFF"/>
                </a:solidFill>
              </a:rPr>
              <a:t>riggering </a:t>
            </a:r>
            <a:r>
              <a:rPr lang="en-US" sz="1600" b="1" dirty="0">
                <a:solidFill>
                  <a:srgbClr val="FFFFFF"/>
                </a:solidFill>
              </a:rPr>
              <a:t>the correct emotions facilitates </a:t>
            </a:r>
            <a:r>
              <a:rPr lang="en-US" sz="1600" b="1" dirty="0" err="1" smtClean="0">
                <a:solidFill>
                  <a:srgbClr val="FFFFFF"/>
                </a:solidFill>
              </a:rPr>
              <a:t>virality</a:t>
            </a:r>
            <a:r>
              <a:rPr lang="en-US" sz="1600" b="1" dirty="0" smtClean="0">
                <a:solidFill>
                  <a:srgbClr val="FFFFFF"/>
                </a:solidFill>
              </a:rPr>
              <a:t>. </a:t>
            </a:r>
            <a:r>
              <a:rPr lang="en-US" sz="1600" b="1" dirty="0">
                <a:solidFill>
                  <a:srgbClr val="FFFFFF"/>
                </a:solidFill>
              </a:rPr>
              <a:t>-- </a:t>
            </a:r>
            <a:r>
              <a:rPr lang="en-US" sz="1600" b="1" dirty="0" err="1">
                <a:solidFill>
                  <a:srgbClr val="FFFFFF"/>
                </a:solidFill>
              </a:rPr>
              <a:t>EffectiveBrands</a:t>
            </a:r>
            <a:r>
              <a:rPr lang="en-US" sz="1600" b="1" dirty="0">
                <a:solidFill>
                  <a:srgbClr val="FFFFFF"/>
                </a:solidFill>
              </a:rPr>
              <a:t>, Marketing 2020 Study</a:t>
            </a:r>
          </a:p>
          <a:p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b="1" dirty="0" smtClean="0">
                <a:solidFill>
                  <a:srgbClr val="FFFFFF"/>
                </a:solidFill>
              </a:rPr>
              <a:t>Engagement</a:t>
            </a:r>
          </a:p>
          <a:p>
            <a:r>
              <a:rPr lang="en-US" sz="1600" b="1" dirty="0" smtClean="0">
                <a:solidFill>
                  <a:srgbClr val="FFFFFF"/>
                </a:solidFill>
              </a:rPr>
              <a:t>When </a:t>
            </a:r>
            <a:r>
              <a:rPr lang="en-US" sz="1600" b="1" dirty="0">
                <a:solidFill>
                  <a:srgbClr val="FFFFFF"/>
                </a:solidFill>
              </a:rPr>
              <a:t>people develop strong, deep feelings like surprise, anger, fear, disgust, sadness and joy around an experience or message, social sharing becomes impulsive.” -- Business2Community</a:t>
            </a:r>
          </a:p>
          <a:p>
            <a:endParaRPr lang="en-US" sz="1600" b="1" dirty="0">
              <a:solidFill>
                <a:srgbClr val="FFFFFF"/>
              </a:solidFill>
            </a:endParaRPr>
          </a:p>
          <a:p>
            <a:r>
              <a:rPr lang="en-US" sz="2000" b="1" dirty="0" smtClean="0">
                <a:solidFill>
                  <a:srgbClr val="FFFFFF"/>
                </a:solidFill>
              </a:rPr>
              <a:t>Conversions</a:t>
            </a:r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“Purchases actually go up when there’s emotion behind them, and they’re more likely to be repeated too.</a:t>
            </a:r>
            <a:r>
              <a:rPr lang="en-US" sz="1600" b="1" dirty="0" smtClean="0">
                <a:solidFill>
                  <a:srgbClr val="FFFFFF"/>
                </a:solidFill>
              </a:rPr>
              <a:t>” -</a:t>
            </a:r>
            <a:r>
              <a:rPr lang="en-US" sz="1600" b="1" dirty="0">
                <a:solidFill>
                  <a:srgbClr val="FFFFFF"/>
                </a:solidFill>
              </a:rPr>
              <a:t>-</a:t>
            </a:r>
            <a:r>
              <a:rPr lang="en-US" sz="1600" b="1" dirty="0" err="1">
                <a:solidFill>
                  <a:srgbClr val="FFFFFF"/>
                </a:solidFill>
              </a:rPr>
              <a:t>Gensler’s</a:t>
            </a:r>
            <a:r>
              <a:rPr lang="en-US" sz="1600" b="1" dirty="0">
                <a:solidFill>
                  <a:srgbClr val="FFFFFF"/>
                </a:solidFill>
              </a:rPr>
              <a:t> 2013 </a:t>
            </a:r>
            <a:r>
              <a:rPr lang="en-US" sz="1600" b="1" dirty="0" smtClean="0">
                <a:solidFill>
                  <a:srgbClr val="FFFFFF"/>
                </a:solidFill>
              </a:rPr>
              <a:t>Brand Engagement Survey :The Emotional Power Of Brands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6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/>
          <a:stretch/>
        </p:blipFill>
        <p:spPr>
          <a:xfrm>
            <a:off x="0" y="1"/>
            <a:ext cx="9190807" cy="5143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625" y="290863"/>
            <a:ext cx="61118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Cascade means:</a:t>
            </a:r>
          </a:p>
          <a:p>
            <a:r>
              <a:rPr lang="en-US" sz="2000" b="1" dirty="0" smtClean="0">
                <a:solidFill>
                  <a:srgbClr val="FFFFFF"/>
                </a:solidFill>
              </a:rPr>
              <a:t>A marketers can rest assured that each piece of content will elicit the emotion they want</a:t>
            </a:r>
          </a:p>
          <a:p>
            <a:endParaRPr lang="en-US" sz="2000" b="1" dirty="0" smtClean="0">
              <a:solidFill>
                <a:srgbClr val="FFFFFF"/>
              </a:solidFill>
            </a:endParaRPr>
          </a:p>
          <a:p>
            <a:r>
              <a:rPr lang="en-US" sz="2000" b="1" dirty="0" smtClean="0">
                <a:solidFill>
                  <a:srgbClr val="FFFFFF"/>
                </a:solidFill>
              </a:rPr>
              <a:t>A marketer can maintain their brand identity and purpose consistently</a:t>
            </a:r>
          </a:p>
          <a:p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b="1" dirty="0" smtClean="0">
                <a:solidFill>
                  <a:srgbClr val="FFFFFF"/>
                </a:solidFill>
              </a:rPr>
              <a:t>A marketer can build a brand personality 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4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/>
          <a:stretch/>
        </p:blipFill>
        <p:spPr>
          <a:xfrm>
            <a:off x="0" y="1"/>
            <a:ext cx="9190807" cy="5143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625" y="290863"/>
            <a:ext cx="6111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Our company is moving towards people-focused marketing. At the core of connecting with people is emotion. 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28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821B6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7909" y="767926"/>
            <a:ext cx="69763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Prenton RP Pro Bold"/>
                <a:cs typeface="Prenton RP Pro Bold"/>
              </a:rPr>
              <a:t>Engagement, sharing, purchasing</a:t>
            </a:r>
            <a:endParaRPr lang="en-US" sz="4800" dirty="0">
              <a:solidFill>
                <a:schemeClr val="bg1"/>
              </a:solidFill>
              <a:latin typeface="Prenton RP Pro Bold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410143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50636"/>
          </a:xfrm>
          <a:prstGeom prst="rect">
            <a:avLst/>
          </a:prstGeom>
          <a:solidFill>
            <a:srgbClr val="32A48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7544" y="967224"/>
            <a:ext cx="727363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FFFFFF"/>
                </a:solidFill>
              </a:rPr>
              <a:t>“With </a:t>
            </a:r>
            <a:r>
              <a:rPr lang="en-US" sz="3000" b="1" dirty="0">
                <a:solidFill>
                  <a:srgbClr val="FFFFFF"/>
                </a:solidFill>
              </a:rPr>
              <a:t>content marketing, the message is the virus, the carriers are your audience and a strong emotional connection to the message is the catalyst</a:t>
            </a:r>
            <a:r>
              <a:rPr lang="en-US" sz="3000" b="1" dirty="0" smtClean="0">
                <a:solidFill>
                  <a:srgbClr val="FFFFFF"/>
                </a:solidFill>
              </a:rPr>
              <a:t>.” - </a:t>
            </a:r>
            <a:r>
              <a:rPr lang="en-US" sz="3000" b="1" dirty="0">
                <a:solidFill>
                  <a:srgbClr val="FFFFFF"/>
                </a:solidFill>
              </a:rPr>
              <a:t>Martin Jones, Head of Social Media and Content Marketing, Cox</a:t>
            </a:r>
          </a:p>
          <a:p>
            <a:pPr algn="ctr"/>
            <a:endParaRPr lang="en-US" sz="3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6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  <p:pic>
        <p:nvPicPr>
          <p:cNvPr id="2" name="Picture 1" descr="Liverpool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890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2960" y="1095363"/>
            <a:ext cx="6970222" cy="257609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anchor="ctr">
            <a:normAutofit/>
          </a:bodyPr>
          <a:lstStyle/>
          <a:p>
            <a:pPr defTabSz="400050">
              <a:lnSpc>
                <a:spcPct val="80000"/>
              </a:lnSpc>
              <a:buFont typeface="Arial"/>
              <a:buNone/>
            </a:pPr>
            <a:r>
              <a:rPr lang="en-US" sz="4500" kern="6000" spc="-300" dirty="0" smtClean="0">
                <a:solidFill>
                  <a:schemeClr val="bg1"/>
                </a:solidFill>
                <a:latin typeface="Prenton RP Pro Bold"/>
                <a:ea typeface="DIN Next Rounded LT Pro Light" charset="0"/>
                <a:cs typeface="Prenton RP Pro Bold"/>
              </a:rPr>
              <a:t>Brands have tried to elicit emotions for years </a:t>
            </a:r>
            <a:endParaRPr lang="en-US" sz="4500" kern="6000" spc="-300" dirty="0">
              <a:solidFill>
                <a:schemeClr val="bg1"/>
              </a:solidFill>
              <a:latin typeface="Prenton RP Pro Bold"/>
              <a:ea typeface="DIN Next Rounded LT Pro Light" charset="0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29239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>
              <a:lnSpc>
                <a:spcPct val="70000"/>
              </a:lnSpc>
            </a:pPr>
            <a:endParaRPr lang="en-US" sz="5400" b="1" spc="-5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2960" y="1095363"/>
            <a:ext cx="6970222" cy="257609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anchor="ctr">
            <a:normAutofit/>
          </a:bodyPr>
          <a:lstStyle/>
          <a:p>
            <a:pPr defTabSz="400050">
              <a:lnSpc>
                <a:spcPct val="80000"/>
              </a:lnSpc>
              <a:buFont typeface="Arial"/>
              <a:buNone/>
            </a:pPr>
            <a:r>
              <a:rPr lang="en-US" sz="4500" kern="6000" spc="-300" dirty="0">
                <a:solidFill>
                  <a:schemeClr val="bg1"/>
                </a:solidFill>
                <a:latin typeface="Prenton RP Pro Bold"/>
                <a:ea typeface="DIN Next Rounded LT Pro Light" charset="0"/>
                <a:cs typeface="Prenton RP Pro Bold"/>
              </a:rPr>
              <a:t>W</a:t>
            </a:r>
            <a:r>
              <a:rPr lang="en-US" sz="4500" kern="6000" spc="-300" dirty="0" smtClean="0">
                <a:solidFill>
                  <a:schemeClr val="bg1"/>
                </a:solidFill>
                <a:latin typeface="Prenton RP Pro Bold"/>
                <a:ea typeface="DIN Next Rounded LT Pro Light" charset="0"/>
                <a:cs typeface="Prenton RP Pro Bold"/>
              </a:rPr>
              <a:t>e interviewed 4 CMOs who expressed the emotions that signify their brand. </a:t>
            </a:r>
            <a:endParaRPr lang="en-US" sz="4500" kern="6000" spc="-300" dirty="0">
              <a:solidFill>
                <a:schemeClr val="bg1"/>
              </a:solidFill>
              <a:latin typeface="Prenton RP Pro Bold"/>
              <a:ea typeface="DIN Next Rounded LT Pro Light" charset="0"/>
              <a:cs typeface="Prenton RP Pro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365760" cy="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8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6CD2E5-F14D-4AB4-AABF-F1EC59ABA42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Hacktoberfest Video 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5150" y="776238"/>
            <a:ext cx="8280859" cy="347531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tIns="0" rIns="0" bIns="0">
            <a:normAutofit/>
          </a:bodyPr>
          <a:lstStyle/>
          <a:p>
            <a:pPr marL="0">
              <a:lnSpc>
                <a:spcPct val="80000"/>
              </a:lnSpc>
            </a:pPr>
            <a:r>
              <a:rPr lang="en-US" sz="4000" dirty="0" smtClean="0">
                <a:solidFill>
                  <a:schemeClr val="tx1"/>
                </a:solidFill>
                <a:latin typeface="Prenton RP Pro Bold"/>
                <a:cs typeface="Prenton RP Pro Bold"/>
              </a:rPr>
              <a:t>If brands are going to craft emotional connections, they need to do it right. </a:t>
            </a:r>
            <a:endParaRPr lang="en-US" sz="4000" dirty="0">
              <a:solidFill>
                <a:schemeClr val="tx1"/>
              </a:solidFill>
              <a:latin typeface="Prenton RP Pro Bold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4413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19151" y="776238"/>
            <a:ext cx="6200486" cy="347531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tIns="0" rIns="0" bIns="0">
            <a:normAutofit/>
          </a:bodyPr>
          <a:lstStyle/>
          <a:p>
            <a:pPr marL="0">
              <a:lnSpc>
                <a:spcPct val="8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Prenton RP Pro Bold"/>
                <a:cs typeface="Prenton RP Pro Bold"/>
              </a:rPr>
              <a:t>What if you could intelligently predict which content will elicit the emotion you desire? </a:t>
            </a:r>
            <a:endParaRPr lang="en-US" sz="4000" dirty="0">
              <a:solidFill>
                <a:srgbClr val="000000"/>
              </a:solidFill>
              <a:latin typeface="Prenton RP Pro Bold"/>
              <a:cs typeface="Prenton RP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79461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OL_MasterTemplate">
  <a:themeElements>
    <a:clrScheme name="NewsCred">
      <a:dk1>
        <a:srgbClr val="000000"/>
      </a:dk1>
      <a:lt1>
        <a:srgbClr val="FFFFFF"/>
      </a:lt1>
      <a:dk2>
        <a:srgbClr val="000000"/>
      </a:dk2>
      <a:lt2>
        <a:srgbClr val="E3E3E3"/>
      </a:lt2>
      <a:accent1>
        <a:srgbClr val="EE091D"/>
      </a:accent1>
      <a:accent2>
        <a:srgbClr val="191919"/>
      </a:accent2>
      <a:accent3>
        <a:srgbClr val="2B2B2B"/>
      </a:accent3>
      <a:accent4>
        <a:srgbClr val="656565"/>
      </a:accent4>
      <a:accent5>
        <a:srgbClr val="A6A6A6"/>
      </a:accent5>
      <a:accent6>
        <a:srgbClr val="BFBFBF"/>
      </a:accent6>
      <a:hlink>
        <a:srgbClr val="EF2B35"/>
      </a:hlink>
      <a:folHlink>
        <a:srgbClr val="EF2B35"/>
      </a:folHlink>
    </a:clrScheme>
    <a:fontScheme name="NewsCred">
      <a:majorFont>
        <a:latin typeface="Prenton RP Pro Medium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t"/>
      <a:lstStyle>
        <a:defPPr algn="ctr" defTabSz="457200">
          <a:lnSpc>
            <a:spcPct val="70000"/>
          </a:lnSpc>
          <a:defRPr sz="5400" b="1" spc="-500" dirty="0">
            <a:solidFill>
              <a:schemeClr val="accent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50672</TotalTime>
  <Words>540</Words>
  <Application>Microsoft Macintosh PowerPoint</Application>
  <PresentationFormat>On-screen Show (16:9)</PresentationFormat>
  <Paragraphs>80</Paragraphs>
  <Slides>26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AOL_MasterTemplate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NewsCred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MWHGong</dc:creator>
  <cp:lastModifiedBy>Erika Velazquez</cp:lastModifiedBy>
  <cp:revision>692</cp:revision>
  <cp:lastPrinted>2013-06-06T16:06:25Z</cp:lastPrinted>
  <dcterms:created xsi:type="dcterms:W3CDTF">2013-03-27T19:52:19Z</dcterms:created>
  <dcterms:modified xsi:type="dcterms:W3CDTF">2014-10-17T01:45:10Z</dcterms:modified>
</cp:coreProperties>
</file>